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22" r:id="rId4"/>
    <p:sldMasterId id="2147483734" r:id="rId5"/>
    <p:sldMasterId id="2147483746" r:id="rId6"/>
    <p:sldMasterId id="2147483758" r:id="rId7"/>
  </p:sldMasterIdLst>
  <p:notesMasterIdLst>
    <p:notesMasterId r:id="rId25"/>
  </p:notesMasterIdLst>
  <p:sldIdLst>
    <p:sldId id="259" r:id="rId8"/>
    <p:sldId id="260" r:id="rId9"/>
    <p:sldId id="277" r:id="rId10"/>
    <p:sldId id="276" r:id="rId11"/>
    <p:sldId id="266" r:id="rId12"/>
    <p:sldId id="283" r:id="rId13"/>
    <p:sldId id="279" r:id="rId14"/>
    <p:sldId id="280" r:id="rId15"/>
    <p:sldId id="281" r:id="rId16"/>
    <p:sldId id="269" r:id="rId17"/>
    <p:sldId id="284" r:id="rId18"/>
    <p:sldId id="285" r:id="rId19"/>
    <p:sldId id="286" r:id="rId20"/>
    <p:sldId id="261" r:id="rId21"/>
    <p:sldId id="262" r:id="rId22"/>
    <p:sldId id="264" r:id="rId23"/>
    <p:sldId id="282" r:id="rId24"/>
  </p:sldIdLst>
  <p:sldSz cx="9144000" cy="5143500" type="screen16x9"/>
  <p:notesSz cx="6858000" cy="9144000"/>
  <p:defaultTextStyle>
    <a:defPPr>
      <a:defRPr lang="ru-RU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3" d="100"/>
          <a:sy n="123" d="100"/>
        </p:scale>
        <p:origin x="-44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EC8A1-DE49-4C6E-98F9-5EBF6E3BA203}" type="datetimeFigureOut">
              <a:rPr lang="ru-RU" smtClean="0"/>
              <a:t>13.12.2025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71E067-A560-4485-B02F-843B259A080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742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823F7-AEA0-4DE7-8B36-214BFB6C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77BDB2-6AD1-42E5-96FA-660913C07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99773E-B419-4C9C-BF8C-FA22E65F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878517-FC51-4E79-919B-4DAA9023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73CF32-0E65-457F-99D4-498198DF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834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4ACC1D-311B-4198-8594-74C794A1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00464D2-5F47-4153-A808-4276FDC7B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9856AD-FF8C-4EB0-A4CF-CAB8C65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85C49-9D70-440A-9520-42AE522B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26173B-1676-4E22-A807-C06E7DB3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1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68B396B-F43E-4AF3-BC38-CCCD0F68D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7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0BD65A3-CBA3-4891-BFBE-B2610CBAC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1" y="273847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1C032F-BEDE-4DEC-8488-96109895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18A76-4735-4163-92B3-E5253FCA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9A08DB-BE26-4690-8155-79CDFEBF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510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823F7-AEA0-4DE7-8B36-214BFB6C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77BDB2-6AD1-42E5-96FA-660913C07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40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99773E-B419-4C9C-BF8C-FA22E65F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878517-FC51-4E79-919B-4DAA9023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73CF32-0E65-457F-99D4-498198DF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78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D2F17E-74F7-4733-9BEC-BAD5DE89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5CD9FB-94B6-4C38-AEFF-705B1EDE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7CB622-604E-44B5-8E66-334FE6CE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D2CDDA-D71C-4428-82E5-6D912D7D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D34ED7-78D6-4921-923B-169F1A54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358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EF5711-7FA6-4BA7-BD7A-11B14462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0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AC0C0A-B3B4-46BD-93B8-3B9A44554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31BC58-E32B-4B6F-A747-31DB07D9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B4F5B6-3C71-4588-BBD8-BB4E0B7D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4FECA3-FDFD-4A35-912F-967299AE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6674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35D047-0E43-41EC-9459-B410E59F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E003F3-D496-45D0-A8AA-691989E46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8BD46B-2D4B-4E5A-BB9F-7E7F66598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ACE02D-4FCF-4541-977D-4D59F1CF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1FA5DC4-73F7-4017-9DA3-387BAFFC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1F2FD1-8E3D-4C8A-BCE0-D93D8343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62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C2476F-1E06-4CF0-BE61-36A7E27F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B528CB-0C57-4527-9716-8D50F6B35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A486F2-50FD-4D99-9952-5B19C455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D17FFC3-A97A-4D63-85D6-88F646B1E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40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A496639-194A-4EF6-9D64-3F6040EA3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C399B0E-A204-4078-90F1-F3177A4E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2A34E96-813F-48B8-9631-8304A734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26102B0-A85D-4E26-8CA4-C2782583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7560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B8C6B8-8B06-4AB1-AD1C-3B099B3A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DF785B1-0C11-454A-A216-B4EFEDA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79DDFE4-9059-4091-828A-8D2B003F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C232C32-51B9-46DC-AE8D-B4668955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33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D0482E3-4E70-4977-AD1D-D2FAE23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C008253-135F-41A0-929C-1BFACB33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10575BF-83EA-45D6-AF83-49871C16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48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C7909A-7A99-4E6F-83A7-E35FE6F6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08EDED-E84F-44FA-B961-A2DF0995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67F71B9-9EA1-44D5-BF61-A60E3CC72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618882-CAC3-435C-AFF2-C1B262E2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2CAD9F4-CABF-4C5A-B5C2-3D2CC4B4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D0ECA8-9AD0-4966-91B1-E5B58212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60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D2F17E-74F7-4733-9BEC-BAD5DE89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5CD9FB-94B6-4C38-AEFF-705B1EDE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7CB622-604E-44B5-8E66-334FE6CE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D2CDDA-D71C-4428-82E5-6D912D7D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D34ED7-78D6-4921-923B-169F1A54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4702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2F6598-ACE8-4A9C-88C0-362650C4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757B275-1DE4-499F-93F5-25C1CBEE2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79B389-7016-463B-96BE-B7BB4E9A5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100"/>
            </a:lvl2pPr>
            <a:lvl3pPr marL="685783" indent="0">
              <a:buNone/>
              <a:defRPr sz="900"/>
            </a:lvl3pPr>
            <a:lvl4pPr marL="1028675" indent="0">
              <a:buNone/>
              <a:defRPr sz="800"/>
            </a:lvl4pPr>
            <a:lvl5pPr marL="1371566" indent="0">
              <a:buNone/>
              <a:defRPr sz="800"/>
            </a:lvl5pPr>
            <a:lvl6pPr marL="1714457" indent="0">
              <a:buNone/>
              <a:defRPr sz="800"/>
            </a:lvl6pPr>
            <a:lvl7pPr marL="2057348" indent="0">
              <a:buNone/>
              <a:defRPr sz="800"/>
            </a:lvl7pPr>
            <a:lvl8pPr marL="2400240" indent="0">
              <a:buNone/>
              <a:defRPr sz="800"/>
            </a:lvl8pPr>
            <a:lvl9pPr marL="2743132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E8B7CDD-3CF8-4EE6-BAC7-CB6C64B0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59125D-16DD-4A5A-9944-82DBDD02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611CDF-BEEF-4303-B15E-082134BC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622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4ACC1D-311B-4198-8594-74C794A1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00464D2-5F47-4153-A808-4276FDC7B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9856AD-FF8C-4EB0-A4CF-CAB8C65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85C49-9D70-440A-9520-42AE522B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26173B-1676-4E22-A807-C06E7DB3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116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68B396B-F43E-4AF3-BC38-CCCD0F68D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6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0BD65A3-CBA3-4891-BFBE-B2610CBAC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80" y="273876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1C032F-BEDE-4DEC-8488-96109895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18A76-4735-4163-92B3-E5253FCA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9A08DB-BE26-4690-8155-79CDFEBF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893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823F7-AEA0-4DE7-8B36-214BFB6C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77BDB2-6AD1-42E5-96FA-660913C07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99773E-B419-4C9C-BF8C-FA22E65F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878517-FC51-4E79-919B-4DAA9023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73CF32-0E65-457F-99D4-498198DF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5484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D2F17E-74F7-4733-9BEC-BAD5DE89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5CD9FB-94B6-4C38-AEFF-705B1EDE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7CB622-604E-44B5-8E66-334FE6CE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D2CDDA-D71C-4428-82E5-6D912D7D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D34ED7-78D6-4921-923B-169F1A54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900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EF5711-7FA6-4BA7-BD7A-11B14462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4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AC0C0A-B3B4-46BD-93B8-3B9A44554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31BC58-E32B-4B6F-A747-31DB07D9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B4F5B6-3C71-4588-BBD8-BB4E0B7D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4FECA3-FDFD-4A35-912F-967299AE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275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35D047-0E43-41EC-9459-B410E59F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E003F3-D496-45D0-A8AA-691989E46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8BD46B-2D4B-4E5A-BB9F-7E7F66598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ACE02D-4FCF-4541-977D-4D59F1CF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1FA5DC4-73F7-4017-9DA3-387BAFFC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1F2FD1-8E3D-4C8A-BCE0-D93D8343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674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C2476F-1E06-4CF0-BE61-36A7E27F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B528CB-0C57-4527-9716-8D50F6B35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A486F2-50FD-4D99-9952-5B19C455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D17FFC3-A97A-4D63-85D6-88F646B1E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A496639-194A-4EF6-9D64-3F6040EA3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C399B0E-A204-4078-90F1-F3177A4E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2A34E96-813F-48B8-9631-8304A734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26102B0-A85D-4E26-8CA4-C2782583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26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B8C6B8-8B06-4AB1-AD1C-3B099B3A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DF785B1-0C11-454A-A216-B4EFEDA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79DDFE4-9059-4091-828A-8D2B003F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C232C32-51B9-46DC-AE8D-B4668955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919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D0482E3-4E70-4977-AD1D-D2FAE23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C008253-135F-41A0-929C-1BFACB33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10575BF-83EA-45D6-AF83-49871C16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35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EF5711-7FA6-4BA7-BD7A-11B14462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1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AC0C0A-B3B4-46BD-93B8-3B9A44554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31BC58-E32B-4B6F-A747-31DB07D9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B4F5B6-3C71-4588-BBD8-BB4E0B7D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4FECA3-FDFD-4A35-912F-967299AE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7360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C7909A-7A99-4E6F-83A7-E35FE6F6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08EDED-E84F-44FA-B961-A2DF0995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67F71B9-9EA1-44D5-BF61-A60E3CC72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9" indent="0">
              <a:buNone/>
              <a:defRPr sz="1100"/>
            </a:lvl5pPr>
            <a:lvl6pPr marL="2285658" indent="0">
              <a:buNone/>
              <a:defRPr sz="1100"/>
            </a:lvl6pPr>
            <a:lvl7pPr marL="2742788" indent="0">
              <a:buNone/>
              <a:defRPr sz="1100"/>
            </a:lvl7pPr>
            <a:lvl8pPr marL="3199920" indent="0">
              <a:buNone/>
              <a:defRPr sz="1100"/>
            </a:lvl8pPr>
            <a:lvl9pPr marL="365705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618882-CAC3-435C-AFF2-C1B262E2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2CAD9F4-CABF-4C5A-B5C2-3D2CC4B4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D0ECA8-9AD0-4966-91B1-E5B58212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222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2F6598-ACE8-4A9C-88C0-362650C4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757B275-1DE4-499F-93F5-25C1CBEE2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2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79B389-7016-463B-96BE-B7BB4E9A5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9" indent="0">
              <a:buNone/>
              <a:defRPr sz="1100"/>
            </a:lvl5pPr>
            <a:lvl6pPr marL="2285658" indent="0">
              <a:buNone/>
              <a:defRPr sz="1100"/>
            </a:lvl6pPr>
            <a:lvl7pPr marL="2742788" indent="0">
              <a:buNone/>
              <a:defRPr sz="1100"/>
            </a:lvl7pPr>
            <a:lvl8pPr marL="3199920" indent="0">
              <a:buNone/>
              <a:defRPr sz="1100"/>
            </a:lvl8pPr>
            <a:lvl9pPr marL="365705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E8B7CDD-3CF8-4EE6-BAC7-CB6C64B0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59125D-16DD-4A5A-9944-82DBDD02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611CDF-BEEF-4303-B15E-082134BC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340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4ACC1D-311B-4198-8594-74C794A1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00464D2-5F47-4153-A808-4276FDC7B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9856AD-FF8C-4EB0-A4CF-CAB8C65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85C49-9D70-440A-9520-42AE522B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26173B-1676-4E22-A807-C06E7DB3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81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68B396B-F43E-4AF3-BC38-CCCD0F68D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76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0BD65A3-CBA3-4891-BFBE-B2610CBAC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80" y="273876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1C032F-BEDE-4DEC-8488-96109895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18A76-4735-4163-92B3-E5253FCA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9A08DB-BE26-4690-8155-79CDFEBF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8888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823F7-AEA0-4DE7-8B36-214BFB6C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2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77BDB2-6AD1-42E5-96FA-660913C07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2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737" indent="0" algn="ctr">
              <a:buNone/>
              <a:defRPr sz="1500"/>
            </a:lvl2pPr>
            <a:lvl3pPr marL="685478" indent="0" algn="ctr">
              <a:buNone/>
              <a:defRPr sz="1400"/>
            </a:lvl3pPr>
            <a:lvl4pPr marL="1028217" indent="0" algn="ctr">
              <a:buNone/>
              <a:defRPr sz="1200"/>
            </a:lvl4pPr>
            <a:lvl5pPr marL="1370956" indent="0" algn="ctr">
              <a:buNone/>
              <a:defRPr sz="1200"/>
            </a:lvl5pPr>
            <a:lvl6pPr marL="1713697" indent="0" algn="ctr">
              <a:buNone/>
              <a:defRPr sz="1200"/>
            </a:lvl6pPr>
            <a:lvl7pPr marL="2056432" indent="0" algn="ctr">
              <a:buNone/>
              <a:defRPr sz="1200"/>
            </a:lvl7pPr>
            <a:lvl8pPr marL="2399168" indent="0" algn="ctr">
              <a:buNone/>
              <a:defRPr sz="1200"/>
            </a:lvl8pPr>
            <a:lvl9pPr marL="2741907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99773E-B419-4C9C-BF8C-FA22E65F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878517-FC51-4E79-919B-4DAA9023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73CF32-0E65-457F-99D4-498198DF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672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D2F17E-74F7-4733-9BEC-BAD5DE89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5CD9FB-94B6-4C38-AEFF-705B1EDE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7CB622-604E-44B5-8E66-334FE6CE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D2CDDA-D71C-4428-82E5-6D912D7D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D34ED7-78D6-4921-923B-169F1A54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14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EF5711-7FA6-4BA7-BD7A-11B14462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4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AC0C0A-B3B4-46BD-93B8-3B9A44554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7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4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2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95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6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4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16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90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31BC58-E32B-4B6F-A747-31DB07D9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B4F5B6-3C71-4588-BBD8-BB4E0B7D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4FECA3-FDFD-4A35-912F-967299AE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913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35D047-0E43-41EC-9459-B410E59F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E003F3-D496-45D0-A8AA-691989E46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2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8BD46B-2D4B-4E5A-BB9F-7E7F66598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ACE02D-4FCF-4541-977D-4D59F1CF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1FA5DC4-73F7-4017-9DA3-387BAFFC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1F2FD1-8E3D-4C8A-BCE0-D93D8343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910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C2476F-1E06-4CF0-BE61-36A7E27F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B528CB-0C57-4527-9716-8D50F6B35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7" indent="0">
              <a:buNone/>
              <a:defRPr sz="1500" b="1"/>
            </a:lvl2pPr>
            <a:lvl3pPr marL="685478" indent="0">
              <a:buNone/>
              <a:defRPr sz="1400" b="1"/>
            </a:lvl3pPr>
            <a:lvl4pPr marL="1028217" indent="0">
              <a:buNone/>
              <a:defRPr sz="1200" b="1"/>
            </a:lvl4pPr>
            <a:lvl5pPr marL="1370956" indent="0">
              <a:buNone/>
              <a:defRPr sz="1200" b="1"/>
            </a:lvl5pPr>
            <a:lvl6pPr marL="1713697" indent="0">
              <a:buNone/>
              <a:defRPr sz="1200" b="1"/>
            </a:lvl6pPr>
            <a:lvl7pPr marL="2056432" indent="0">
              <a:buNone/>
              <a:defRPr sz="1200" b="1"/>
            </a:lvl7pPr>
            <a:lvl8pPr marL="2399168" indent="0">
              <a:buNone/>
              <a:defRPr sz="1200" b="1"/>
            </a:lvl8pPr>
            <a:lvl9pPr marL="274190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A486F2-50FD-4D99-9952-5B19C455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4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D17FFC3-A97A-4D63-85D6-88F646B1E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6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37" indent="0">
              <a:buNone/>
              <a:defRPr sz="1500" b="1"/>
            </a:lvl2pPr>
            <a:lvl3pPr marL="685478" indent="0">
              <a:buNone/>
              <a:defRPr sz="1400" b="1"/>
            </a:lvl3pPr>
            <a:lvl4pPr marL="1028217" indent="0">
              <a:buNone/>
              <a:defRPr sz="1200" b="1"/>
            </a:lvl4pPr>
            <a:lvl5pPr marL="1370956" indent="0">
              <a:buNone/>
              <a:defRPr sz="1200" b="1"/>
            </a:lvl5pPr>
            <a:lvl6pPr marL="1713697" indent="0">
              <a:buNone/>
              <a:defRPr sz="1200" b="1"/>
            </a:lvl6pPr>
            <a:lvl7pPr marL="2056432" indent="0">
              <a:buNone/>
              <a:defRPr sz="1200" b="1"/>
            </a:lvl7pPr>
            <a:lvl8pPr marL="2399168" indent="0">
              <a:buNone/>
              <a:defRPr sz="1200" b="1"/>
            </a:lvl8pPr>
            <a:lvl9pPr marL="2741907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A496639-194A-4EF6-9D64-3F6040EA3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64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C399B0E-A204-4078-90F1-F3177A4E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2A34E96-813F-48B8-9631-8304A734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26102B0-A85D-4E26-8CA4-C2782583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173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B8C6B8-8B06-4AB1-AD1C-3B099B3A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DF785B1-0C11-454A-A216-B4EFEDA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79DDFE4-9059-4091-828A-8D2B003F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C232C32-51B9-46DC-AE8D-B4668955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08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35D047-0E43-41EC-9459-B410E59F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E003F3-D496-45D0-A8AA-691989E46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8BD46B-2D4B-4E5A-BB9F-7E7F66598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ACE02D-4FCF-4541-977D-4D59F1CF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1FA5DC4-73F7-4017-9DA3-387BAFFC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1F2FD1-8E3D-4C8A-BCE0-D93D8343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55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D0482E3-4E70-4977-AD1D-D2FAE23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C008253-135F-41A0-929C-1BFACB33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10575BF-83EA-45D6-AF83-49871C16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649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C7909A-7A99-4E6F-83A7-E35FE6F6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08EDED-E84F-44FA-B961-A2DF0995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03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67F71B9-9EA1-44D5-BF61-A60E3CC72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7" indent="0">
              <a:buNone/>
              <a:defRPr sz="1100"/>
            </a:lvl2pPr>
            <a:lvl3pPr marL="685478" indent="0">
              <a:buNone/>
              <a:defRPr sz="900"/>
            </a:lvl3pPr>
            <a:lvl4pPr marL="1028217" indent="0">
              <a:buNone/>
              <a:defRPr sz="800"/>
            </a:lvl4pPr>
            <a:lvl5pPr marL="1370956" indent="0">
              <a:buNone/>
              <a:defRPr sz="800"/>
            </a:lvl5pPr>
            <a:lvl6pPr marL="1713697" indent="0">
              <a:buNone/>
              <a:defRPr sz="800"/>
            </a:lvl6pPr>
            <a:lvl7pPr marL="2056432" indent="0">
              <a:buNone/>
              <a:defRPr sz="800"/>
            </a:lvl7pPr>
            <a:lvl8pPr marL="2399168" indent="0">
              <a:buNone/>
              <a:defRPr sz="800"/>
            </a:lvl8pPr>
            <a:lvl9pPr marL="274190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618882-CAC3-435C-AFF2-C1B262E2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2CAD9F4-CABF-4C5A-B5C2-3D2CC4B4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D0ECA8-9AD0-4966-91B1-E5B58212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150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2F6598-ACE8-4A9C-88C0-362650C4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757B275-1DE4-499F-93F5-25C1CBEE2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03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737" indent="0">
              <a:buNone/>
              <a:defRPr sz="2100"/>
            </a:lvl2pPr>
            <a:lvl3pPr marL="685478" indent="0">
              <a:buNone/>
              <a:defRPr sz="1800"/>
            </a:lvl3pPr>
            <a:lvl4pPr marL="1028217" indent="0">
              <a:buNone/>
              <a:defRPr sz="1500"/>
            </a:lvl4pPr>
            <a:lvl5pPr marL="1370956" indent="0">
              <a:buNone/>
              <a:defRPr sz="1500"/>
            </a:lvl5pPr>
            <a:lvl6pPr marL="1713697" indent="0">
              <a:buNone/>
              <a:defRPr sz="1500"/>
            </a:lvl6pPr>
            <a:lvl7pPr marL="2056432" indent="0">
              <a:buNone/>
              <a:defRPr sz="1500"/>
            </a:lvl7pPr>
            <a:lvl8pPr marL="2399168" indent="0">
              <a:buNone/>
              <a:defRPr sz="1500"/>
            </a:lvl8pPr>
            <a:lvl9pPr marL="2741907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79B389-7016-463B-96BE-B7BB4E9A5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737" indent="0">
              <a:buNone/>
              <a:defRPr sz="1100"/>
            </a:lvl2pPr>
            <a:lvl3pPr marL="685478" indent="0">
              <a:buNone/>
              <a:defRPr sz="900"/>
            </a:lvl3pPr>
            <a:lvl4pPr marL="1028217" indent="0">
              <a:buNone/>
              <a:defRPr sz="800"/>
            </a:lvl4pPr>
            <a:lvl5pPr marL="1370956" indent="0">
              <a:buNone/>
              <a:defRPr sz="800"/>
            </a:lvl5pPr>
            <a:lvl6pPr marL="1713697" indent="0">
              <a:buNone/>
              <a:defRPr sz="800"/>
            </a:lvl6pPr>
            <a:lvl7pPr marL="2056432" indent="0">
              <a:buNone/>
              <a:defRPr sz="800"/>
            </a:lvl7pPr>
            <a:lvl8pPr marL="2399168" indent="0">
              <a:buNone/>
              <a:defRPr sz="800"/>
            </a:lvl8pPr>
            <a:lvl9pPr marL="2741907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E8B7CDD-3CF8-4EE6-BAC7-CB6C64B0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59125D-16DD-4A5A-9944-82DBDD02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611CDF-BEEF-4303-B15E-082134BC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1566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4ACC1D-311B-4198-8594-74C794A1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00464D2-5F47-4153-A808-4276FDC7B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9856AD-FF8C-4EB0-A4CF-CAB8C65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85C49-9D70-440A-9520-42AE522B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26173B-1676-4E22-A807-C06E7DB3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313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68B396B-F43E-4AF3-BC38-CCCD0F68D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83" y="273873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0BD65A3-CBA3-4891-BFBE-B2610CBAC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2" y="273873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1C032F-BEDE-4DEC-8488-96109895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18A76-4735-4163-92B3-E5253FCA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9A08DB-BE26-4690-8155-79CDFEBF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762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0823F7-AEA0-4DE7-8B36-214BFB6C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877BDB2-6AD1-42E5-96FA-660913C07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31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0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9" indent="0" algn="ctr">
              <a:buNone/>
              <a:defRPr sz="1600"/>
            </a:lvl5pPr>
            <a:lvl6pPr marL="2285658" indent="0" algn="ctr">
              <a:buNone/>
              <a:defRPr sz="1600"/>
            </a:lvl6pPr>
            <a:lvl7pPr marL="2742788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2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099773E-B419-4C9C-BF8C-FA22E65F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5878517-FC51-4E79-919B-4DAA9023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E73CF32-0E65-457F-99D4-498198DF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21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DD2F17E-74F7-4733-9BEC-BAD5DE89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95CD9FB-94B6-4C38-AEFF-705B1EDE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E7CB622-604E-44B5-8E66-334FE6CE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ED2CDDA-D71C-4428-82E5-6D912D7D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CD34ED7-78D6-4921-923B-169F1A54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944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EF5711-7FA6-4BA7-BD7A-11B14462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5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2AC0C0A-B3B4-46BD-93B8-3B9A44554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831BC58-E32B-4B6F-A747-31DB07D9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8B4F5B6-3C71-4588-BBD8-BB4E0B7D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54FECA3-FDFD-4A35-912F-967299AE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09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35D047-0E43-41EC-9459-B410E59F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DE003F3-D496-45D0-A8AA-691989E46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98BD46B-2D4B-4E5A-BB9F-7E7F66598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3ACE02D-4FCF-4541-977D-4D59F1CF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1FA5DC4-73F7-4017-9DA3-387BAFFC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E1F2FD1-8E3D-4C8A-BCE0-D93D8343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522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C2476F-1E06-4CF0-BE61-36A7E27F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B528CB-0C57-4527-9716-8D50F6B35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A486F2-50FD-4D99-9952-5B19C455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D17FFC3-A97A-4D63-85D6-88F646B1E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0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9" indent="0">
              <a:buNone/>
              <a:defRPr sz="1600" b="1"/>
            </a:lvl5pPr>
            <a:lvl6pPr marL="2285658" indent="0">
              <a:buNone/>
              <a:defRPr sz="1600" b="1"/>
            </a:lvl6pPr>
            <a:lvl7pPr marL="2742788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A496639-194A-4EF6-9D64-3F6040EA3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C399B0E-A204-4078-90F1-F3177A4E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2A34E96-813F-48B8-9631-8304A734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26102B0-A85D-4E26-8CA4-C2782583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588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BC2476F-1E06-4CF0-BE61-36A7E27F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CB528CB-0C57-4527-9716-8D50F6B35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3A486F2-50FD-4D99-9952-5B19C455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1D17FFC3-A97A-4D63-85D6-88F646B1E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A496639-194A-4EF6-9D64-3F6040EA3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C399B0E-A204-4078-90F1-F3177A4E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2A34E96-813F-48B8-9631-8304A734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226102B0-A85D-4E26-8CA4-C2782583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3862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B8C6B8-8B06-4AB1-AD1C-3B099B3A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DF785B1-0C11-454A-A216-B4EFEDA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79DDFE4-9059-4091-828A-8D2B003F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C232C32-51B9-46DC-AE8D-B4668955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8375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D0482E3-4E70-4977-AD1D-D2FAE23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C008253-135F-41A0-929C-1BFACB33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10575BF-83EA-45D6-AF83-49871C16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5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C7909A-7A99-4E6F-83A7-E35FE6F6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08EDED-E84F-44FA-B961-A2DF0995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67F71B9-9EA1-44D5-BF61-A60E3CC72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9" indent="0">
              <a:buNone/>
              <a:defRPr sz="1100"/>
            </a:lvl5pPr>
            <a:lvl6pPr marL="2285658" indent="0">
              <a:buNone/>
              <a:defRPr sz="1100"/>
            </a:lvl6pPr>
            <a:lvl7pPr marL="2742788" indent="0">
              <a:buNone/>
              <a:defRPr sz="1100"/>
            </a:lvl7pPr>
            <a:lvl8pPr marL="3199920" indent="0">
              <a:buNone/>
              <a:defRPr sz="1100"/>
            </a:lvl8pPr>
            <a:lvl9pPr marL="365705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618882-CAC3-435C-AFF2-C1B262E2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2CAD9F4-CABF-4C5A-B5C2-3D2CC4B4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D0ECA8-9AD0-4966-91B1-E5B58212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773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2F6598-ACE8-4A9C-88C0-362650C4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757B275-1DE4-499F-93F5-25C1CBEE2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5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130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9" indent="0">
              <a:buNone/>
              <a:defRPr sz="2000"/>
            </a:lvl5pPr>
            <a:lvl6pPr marL="2285658" indent="0">
              <a:buNone/>
              <a:defRPr sz="2000"/>
            </a:lvl6pPr>
            <a:lvl7pPr marL="2742788" indent="0">
              <a:buNone/>
              <a:defRPr sz="2000"/>
            </a:lvl7pPr>
            <a:lvl8pPr marL="3199920" indent="0">
              <a:buNone/>
              <a:defRPr sz="2000"/>
            </a:lvl8pPr>
            <a:lvl9pPr marL="365705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79B389-7016-463B-96BE-B7BB4E9A5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130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9" indent="0">
              <a:buNone/>
              <a:defRPr sz="1100"/>
            </a:lvl5pPr>
            <a:lvl6pPr marL="2285658" indent="0">
              <a:buNone/>
              <a:defRPr sz="1100"/>
            </a:lvl6pPr>
            <a:lvl7pPr marL="2742788" indent="0">
              <a:buNone/>
              <a:defRPr sz="1100"/>
            </a:lvl7pPr>
            <a:lvl8pPr marL="3199920" indent="0">
              <a:buNone/>
              <a:defRPr sz="1100"/>
            </a:lvl8pPr>
            <a:lvl9pPr marL="3657052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E8B7CDD-3CF8-4EE6-BAC7-CB6C64B0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59125D-16DD-4A5A-9944-82DBDD02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611CDF-BEEF-4303-B15E-082134BC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6220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4ACC1D-311B-4198-8594-74C794A1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00464D2-5F47-4153-A808-4276FDC7B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B9856AD-FF8C-4EB0-A4CF-CAB8C65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D85C49-9D70-440A-9520-42AE522B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126173B-1676-4E22-A807-C06E7DB3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6640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268B396B-F43E-4AF3-BC38-CCCD0F68D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0BD65A3-CBA3-4891-BFBE-B2610CBAC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72" y="27386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1C032F-BEDE-4DEC-8488-96109895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1418A76-4735-4163-92B3-E5253FCA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B9A08DB-BE26-4690-8155-79CDFEBF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54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20823F7-AEA0-4DE7-8B36-214BFB6C61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877BDB2-6AD1-42E5-96FA-660913C07E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099773E-B419-4C9C-BF8C-FA22E65FB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5878517-FC51-4E79-919B-4DAA90238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E73CF32-0E65-457F-99D4-498198DF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2524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DD2F17E-74F7-4733-9BEC-BAD5DE895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E95CD9FB-94B6-4C38-AEFF-705B1EDE0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4E7CB622-604E-44B5-8E66-334FE6CE1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0ED2CDDA-D71C-4428-82E5-6D912D7D0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CD34ED7-78D6-4921-923B-169F1A54B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62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EF5711-7FA6-4BA7-BD7A-11B14462D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1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F2AC0C0A-B3B4-46BD-93B8-3B9A44554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831BC58-E32B-4B6F-A747-31DB07D97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8B4F5B6-3C71-4588-BBD8-BB4E0B7D1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54FECA3-FDFD-4A35-912F-967299AEA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78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F35D047-0E43-41EC-9459-B410E59F3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DE003F3-D496-45D0-A8AA-691989E467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398BD46B-2D4B-4E5A-BB9F-7E7F66598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F3ACE02D-4FCF-4541-977D-4D59F1CF2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81FA5DC4-73F7-4017-9DA3-387BAFFC5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E1F2FD1-8E3D-4C8A-BCE0-D93D8343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97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CB8C6B8-8B06-4AB1-AD1C-3B099B3A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DF785B1-0C11-454A-A216-B4EFEDA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79DDFE4-9059-4091-828A-8D2B003F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C232C32-51B9-46DC-AE8D-B4668955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047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BC2476F-1E06-4CF0-BE61-36A7E27F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DCB528CB-0C57-4527-9716-8D50F6B350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C3A486F2-50FD-4D99-9952-5B19C45558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1D17FFC3-A97A-4D63-85D6-88F646B1EE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0A496639-194A-4EF6-9D64-3F6040EA3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6C399B0E-A204-4078-90F1-F3177A4E8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C2A34E96-813F-48B8-9631-8304A7340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226102B0-A85D-4E26-8CA4-C2782583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613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CB8C6B8-8B06-4AB1-AD1C-3B099B3A9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DF785B1-0C11-454A-A216-B4EFEDAF4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079DDFE4-9059-4091-828A-8D2B003F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C232C32-51B9-46DC-AE8D-B4668955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9779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9D0482E3-4E70-4977-AD1D-D2FAE23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C008253-135F-41A0-929C-1BFACB33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10575BF-83EA-45D6-AF83-49871C16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2380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8C7909A-7A99-4E6F-83A7-E35FE6F6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008EDED-E84F-44FA-B961-A2DF0995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67F71B9-9EA1-44D5-BF61-A60E3CC72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9618882-CAC3-435C-AFF2-C1B262E2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2CAD9F4-CABF-4C5A-B5C2-3D2CC4B4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EDD0ECA8-9AD0-4966-91B1-E5B58212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6611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A2F6598-ACE8-4A9C-88C0-362650C4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C757B275-1DE4-499F-93F5-25C1CBEE2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7579B389-7016-463B-96BE-B7BB4E9A5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E8B7CDD-3CF8-4EE6-BAC7-CB6C64B0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E359125D-16DD-4A5A-9944-82DBDD02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23611CDF-BEEF-4303-B15E-082134BC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145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44ACC1D-311B-4198-8594-74C794A10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00464D2-5F47-4153-A808-4276FDC7BF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B9856AD-FF8C-4EB0-A4CF-CAB8C6527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3D85C49-9D70-440A-9520-42AE522B4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126173B-1676-4E22-A807-C06E7DB36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6589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268B396B-F43E-4AF3-BC38-CCCD0F68D8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2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00BD65A3-CBA3-4891-BFBE-B2610CBACE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71" y="273852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C1C032F-BEDE-4DEC-8488-96109895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1418A76-4735-4163-92B3-E5253FCA9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B9A08DB-BE26-4690-8155-79CDFEBF4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049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6980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06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7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D0482E3-4E70-4977-AD1D-D2FAE23CB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C008253-135F-41A0-929C-1BFACB336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10575BF-83EA-45D6-AF83-49871C16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7169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33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11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6396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5692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29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855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8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3875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08360"/>
            <a:ext cx="8229600" cy="8548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57200" y="2956322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8200" y="2956322"/>
            <a:ext cx="4038600" cy="16418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686300"/>
            <a:ext cx="2895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682729"/>
            <a:ext cx="2133600" cy="342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DF5BC-6E0F-4BC3-BCEF-AE975AE03357}" type="slidenum">
              <a:rPr lang="ru-RU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17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C7909A-7A99-4E6F-83A7-E35FE6F6B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008EDED-E84F-44FA-B961-A2DF0995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67F71B9-9EA1-44D5-BF61-A60E3CC72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9618882-CAC3-435C-AFF2-C1B262E27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2CAD9F4-CABF-4C5A-B5C2-3D2CC4B4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DD0ECA8-9AD0-4966-91B1-E5B582122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06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2F6598-ACE8-4A9C-88C0-362650C4A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757B275-1DE4-499F-93F5-25C1CBEE24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7579B389-7016-463B-96BE-B7BB4E9A5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E8B7CDD-3CF8-4EE6-BAC7-CB6C64B0B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59125D-16DD-4A5A-9944-82DBDD02D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3611CDF-BEEF-4303-B15E-082134BC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92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E070DD-ABC7-416B-8B81-4F756F72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3F51EB-641B-4BC6-A504-113CE9232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F9B01-8DF6-4326-9636-B2E1F5919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A65141-EC6C-4458-A294-230A14A66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3BCE34-0739-4676-ACBD-67DE9D929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13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E070DD-ABC7-416B-8B81-4F756F72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9" tIns="34289" rIns="68579" bIns="3428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3F51EB-641B-4BC6-A504-113CE9232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9" tIns="34289" rIns="68579" bIns="3428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F9B01-8DF6-4326-9636-B2E1F5919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A65141-EC6C-4458-A294-230A14A66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3BCE34-0739-4676-ACBD-67DE9D929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9" tIns="34289" rIns="68579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1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E070DD-ABC7-416B-8B81-4F756F72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3F51EB-641B-4BC6-A504-113CE9232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F9B01-8DF6-4326-9636-B2E1F5919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64"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A65141-EC6C-4458-A294-230A14A66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3BCE34-0739-4676-ACBD-67DE9D929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6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398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E070DD-ABC7-416B-8B81-4F756F72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68548" tIns="34279" rIns="68548" bIns="34279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3F51EB-641B-4BC6-A504-113CE9232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48" tIns="34279" rIns="68548" bIns="34279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F9B01-8DF6-4326-9636-B2E1F5919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2" y="4767264"/>
            <a:ext cx="2057400" cy="273844"/>
          </a:xfrm>
          <a:prstGeom prst="rect">
            <a:avLst/>
          </a:prstGeom>
        </p:spPr>
        <p:txBody>
          <a:bodyPr vert="horz" lIns="68548" tIns="34279" rIns="68548" bIns="3427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8"/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478"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A65141-EC6C-4458-A294-230A14A66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48" tIns="34279" rIns="68548" bIns="3427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8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3BCE34-0739-4676-ACBD-67DE9D929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48" tIns="34279" rIns="68548" bIns="3427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478"/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478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88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8547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0" indent="-171370" algn="l" defTabSz="68547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13" indent="-171370" algn="l" defTabSz="6854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48" indent="-171370" algn="l" defTabSz="6854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585" indent="-171370" algn="l" defTabSz="6854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23" indent="-171370" algn="l" defTabSz="6854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063" indent="-171370" algn="l" defTabSz="6854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02" indent="-171370" algn="l" defTabSz="6854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41" indent="-171370" algn="l" defTabSz="6854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281" indent="-171370" algn="l" defTabSz="68547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4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37" algn="l" defTabSz="6854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78" algn="l" defTabSz="6854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17" algn="l" defTabSz="6854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56" algn="l" defTabSz="6854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697" algn="l" defTabSz="6854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32" algn="l" defTabSz="6854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168" algn="l" defTabSz="6854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07" algn="l" defTabSz="68547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E070DD-ABC7-416B-8B81-4F756F72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D3F51EB-641B-4BC6-A504-113CE9232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9F9B01-8DF6-4326-9636-B2E1F5919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64"/>
              <a:t>13.12.2025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2A65141-EC6C-4458-A294-230A14A66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73BCE34-0739-4676-ACBD-67DE9D929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264"/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264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1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4" indent="-228564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8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8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3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2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6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18" indent="-228564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9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AE070DD-ABC7-416B-8B81-4F756F72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2D3F51EB-641B-4BC6-A504-113CE9232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19F9B01-8DF6-4326-9636-B2E1F5919C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EA24769-A5D2-43D8-B713-27DA0AA5939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2A65141-EC6C-4458-A294-230A14A66B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3BCE34-0739-4676-ACBD-67DE9D9295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D2D8962-1EB9-4D47-A2AD-40F4B347029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89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14.12.2025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50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3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9.emf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://www.antat.ru/ru/ipen/conferences/&#1057;&#1073;&#1086;&#1088;&#1085;&#1080;&#1082;%20&#1054;&#1079;&#1077;&#1088;&#1072;%20&#1045;&#1074;&#1088;&#1072;&#1079;&#1080;&#1080;%202025.pdf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wmf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jpe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Фото_ООПТ_РТ\Заповедник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840" y="3528073"/>
            <a:ext cx="2423160" cy="1615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5BF927-2262-4908-BBD3-2A43D51D3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2715766"/>
            <a:ext cx="7886700" cy="1624760"/>
          </a:xfrm>
        </p:spPr>
        <p:txBody>
          <a:bodyPr>
            <a:normAutofit fontScale="90000"/>
          </a:bodyPr>
          <a:lstStyle/>
          <a:p>
            <a: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Команда проекта:</a:t>
            </a:r>
            <a:b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Унковская 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Елена Николаевна -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заместитель директора по управлению, экологическому образованию и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туризму,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старший научный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сотрудник ФГБУ «Волжско-Камский государственный заповедник»,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Заслуженный эколог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РТ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Горшков Юрий Александрович –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главный научный сотрудник ФГБУ «Волжско-Камский государственный заповедник»,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д-р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биол.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наук, Заслуженный эколог РФ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Иванов Дмитрий Владимирович –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заместитель директора по науке Института проблем экологии и недропользования Академии наук Республики Татарстан,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д-р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геогр.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наук,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Заслуженный эколог РТ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3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Деревенская Ольга Юрьевна –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профессор каф. природопользования и водопотребления КФУ, </a:t>
            </a:r>
            <a:r>
              <a:rPr lang="ru-RU" sz="12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д-р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биол. наук</a:t>
            </a:r>
            <a:b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3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Палагушкина Ольга Викторовна </a:t>
            </a:r>
            <a:r>
              <a:rPr lang="ru-RU" sz="13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lang="ru-RU" sz="1300" i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доцент каф. природопользования и водопотребления КФУ, канд. биол. наук </a:t>
            </a:r>
            <a:br>
              <a:rPr lang="ru-RU" sz="1200" i="1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1500" i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i="1" dirty="0" smtClean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400" dirty="0">
              <a:solidFill>
                <a:srgbClr val="222A3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Дмитрий\Documents\Бренд-Бук\1-Logotype\Logotype_vertical\Logotype_simple\Logotype_vertical_simple.jpg">
            <a:extLst>
              <a:ext uri="{FF2B5EF4-FFF2-40B4-BE49-F238E27FC236}">
                <a16:creationId xmlns:a16="http://schemas.microsoft.com/office/drawing/2014/main" xmlns="" id="{6A902B85-98A5-4674-8626-E61A7018B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700" y="-20538"/>
            <a:ext cx="1621625" cy="114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1738"/>
          <a:stretch>
            <a:fillRect/>
          </a:stretch>
        </p:blipFill>
        <p:spPr bwMode="auto">
          <a:xfrm>
            <a:off x="3815831" y="51481"/>
            <a:ext cx="828199" cy="82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07" y="51481"/>
            <a:ext cx="842667" cy="82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267744" y="1125408"/>
            <a:ext cx="5832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 Arion" pitchFamily="34" charset="0"/>
              </a:rPr>
              <a:t>Бело-Безводное не останется  без воды!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 Arion" pitchFamily="34" charset="0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08113" cy="905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25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835696" y="17025"/>
            <a:ext cx="2949575" cy="12001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Современные</a:t>
            </a:r>
            <a:b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морфометрические 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показатели 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оз</a:t>
            </a:r>
            <a:r>
              <a:rPr lang="ru-RU" sz="20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Бело-Безводное </a:t>
            </a:r>
            <a:endParaRPr lang="ru-RU" sz="20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ROSA Arion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type="body" sz="half" idx="4294967295"/>
          </p:nvPr>
        </p:nvSpPr>
        <p:spPr>
          <a:xfrm>
            <a:off x="3313974" y="3435845"/>
            <a:ext cx="5471336" cy="1703237"/>
          </a:xfrm>
        </p:spPr>
        <p:txBody>
          <a:bodyPr>
            <a:normAutofit fontScale="70000" lnSpcReduction="20000"/>
          </a:bodyPr>
          <a:lstStyle/>
          <a:p>
            <a:pPr>
              <a:spcAft>
                <a:spcPts val="0"/>
              </a:spcAft>
              <a:tabLst>
                <a:tab pos="7807325" algn="l"/>
              </a:tabLst>
            </a:pPr>
            <a:r>
              <a:rPr lang="ru-RU" sz="1400" b="1" kern="0" dirty="0" smtClean="0">
                <a:solidFill>
                  <a:srgbClr val="4472C4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Длина </a:t>
            </a:r>
            <a:r>
              <a:rPr lang="ru-RU" sz="1400" b="1" kern="0" dirty="0">
                <a:solidFill>
                  <a:srgbClr val="4472C4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береговой    </a:t>
            </a:r>
            <a:r>
              <a:rPr lang="ru-RU" sz="1400" b="1" kern="0" dirty="0" smtClean="0">
                <a:solidFill>
                  <a:srgbClr val="4472C4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 линии – </a:t>
            </a:r>
          </a:p>
          <a:p>
            <a:pPr marL="0" indent="0">
              <a:buNone/>
            </a:pPr>
            <a:r>
              <a:rPr lang="ru-RU" sz="1400" b="1" kern="0" dirty="0" smtClean="0">
                <a:solidFill>
                  <a:srgbClr val="4472C4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     1694.85 </a:t>
            </a:r>
            <a:r>
              <a:rPr lang="ru-RU" sz="1400" b="1" kern="0" dirty="0">
                <a:solidFill>
                  <a:srgbClr val="4472C4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м</a:t>
            </a:r>
          </a:p>
          <a:p>
            <a:r>
              <a:rPr lang="ru-RU" sz="1400" b="1" kern="0" dirty="0" smtClean="0">
                <a:solidFill>
                  <a:srgbClr val="4472C4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                                                                                                                                                                                                   Площадь </a:t>
            </a:r>
            <a:r>
              <a:rPr lang="ru-RU" sz="1400" b="1" kern="0" dirty="0">
                <a:solidFill>
                  <a:srgbClr val="4472C4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- 72122.2 м²</a:t>
            </a:r>
          </a:p>
          <a:p>
            <a:r>
              <a:rPr lang="ru-RU" sz="1400" b="1" kern="0" dirty="0">
                <a:solidFill>
                  <a:srgbClr val="4472C4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                                                                                                                                                                                                            Объем - 75202.1 м³</a:t>
            </a:r>
          </a:p>
          <a:p>
            <a:r>
              <a:rPr lang="ru-RU" sz="1400" b="1" kern="0" dirty="0">
                <a:solidFill>
                  <a:srgbClr val="4472C4">
                    <a:lumMod val="75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                                                                                                                                                                                                            Сред. глубина – 1.04 м </a:t>
            </a:r>
            <a:r>
              <a:rPr lang="ru-RU" dirty="0">
                <a:latin typeface="Times New Roman"/>
                <a:ea typeface="Times New Roman"/>
              </a:rPr>
              <a:t> </a:t>
            </a:r>
          </a:p>
          <a:p>
            <a:pPr marL="0" indent="0">
              <a:spcAft>
                <a:spcPts val="0"/>
              </a:spcAft>
              <a:buNone/>
              <a:tabLst>
                <a:tab pos="7807325" algn="l"/>
              </a:tabLst>
            </a:pPr>
            <a:r>
              <a:rPr lang="ru-RU" dirty="0">
                <a:latin typeface="Times New Roman"/>
                <a:ea typeface="Times New Roman"/>
              </a:rPr>
              <a:t> 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2546"/>
            <a:ext cx="16271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DSC_01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49" y="1635646"/>
            <a:ext cx="3326123" cy="2212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3716"/>
            <a:ext cx="3565238" cy="280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96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2546"/>
            <a:ext cx="16271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907704" y="130325"/>
            <a:ext cx="561662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cs typeface="Times New Roman" panose="02020603050405020304" pitchFamily="18" charset="0"/>
              </a:rPr>
              <a:t>Изменение</a:t>
            </a:r>
            <a:b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cs typeface="Times New Roman" panose="02020603050405020304" pitchFamily="18" charset="0"/>
              </a:rPr>
              <a:t> морфометрических показателей</a:t>
            </a:r>
            <a:b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cs typeface="Times New Roman" panose="02020603050405020304" pitchFamily="18" charset="0"/>
              </a:rPr>
              <a:t> озера Раифское</a:t>
            </a:r>
            <a:endParaRPr lang="ru-RU" sz="3600" b="1" kern="0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  <a:effectLst>
                <a:reflection blurRad="6350" stA="55000" endA="300" endPos="45500" dir="5400000" sy="-100000" algn="bl" rotWithShape="0"/>
              </a:effectLst>
              <a:latin typeface="Calibri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23" y="1059979"/>
            <a:ext cx="2798762" cy="331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9979"/>
            <a:ext cx="39370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465998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Съемка 1920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465998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Съемка 2005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92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Дмитрий\Documents\Бренд-Бук\1-Logotype\Logotype_vertical\Logotype_simple\Logotype_vertical_simpl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69" y="-44282"/>
            <a:ext cx="1820726" cy="126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Саша\Desktop\Диплом Унковская\Картинки на диплом\Картинки на диплом\раифа\подл.плана высот 2012 -2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37" y="1297598"/>
            <a:ext cx="5833421" cy="384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F:\Изображение 8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8917"/>
            <a:ext cx="3240164" cy="1822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F:\Изображение 8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46" y="2396593"/>
            <a:ext cx="3572056" cy="2421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 flipH="1" flipV="1">
            <a:off x="2740097" y="1220213"/>
            <a:ext cx="193536" cy="77386"/>
          </a:xfrm>
          <a:prstGeom prst="straightConnector1">
            <a:avLst/>
          </a:prstGeom>
          <a:noFill/>
          <a:ln w="25400" cap="flat" cmpd="sng" algn="ctr">
            <a:solidFill>
              <a:srgbClr val="C32D2E"/>
            </a:solidFill>
            <a:prstDash val="solid"/>
            <a:tailEnd type="arrow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cxnSp>
        <p:nvCxnSpPr>
          <p:cNvPr id="16" name="Прямая со стрелкой 15"/>
          <p:cNvCxnSpPr/>
          <p:nvPr/>
        </p:nvCxnSpPr>
        <p:spPr>
          <a:xfrm flipH="1" flipV="1">
            <a:off x="722387" y="4028896"/>
            <a:ext cx="277585" cy="35611"/>
          </a:xfrm>
          <a:prstGeom prst="straightConnector1">
            <a:avLst/>
          </a:prstGeom>
          <a:noFill/>
          <a:ln w="25400" cap="flat" cmpd="sng" algn="ctr">
            <a:solidFill>
              <a:srgbClr val="C32D2E"/>
            </a:solidFill>
            <a:prstDash val="solid"/>
            <a:tailEnd type="arrow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sp>
        <p:nvSpPr>
          <p:cNvPr id="2" name="TextBox 1"/>
          <p:cNvSpPr txBox="1"/>
          <p:nvPr/>
        </p:nvSpPr>
        <p:spPr>
          <a:xfrm>
            <a:off x="5374563" y="195486"/>
            <a:ext cx="374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Прирост конуса выноса на 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р. Сумка, вход в оз. Раифское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Высота наносов увеличивается максимально до 30 см в год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17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2546"/>
            <a:ext cx="16271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:\Фотоапр2012\CIMG0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8" y="1318912"/>
            <a:ext cx="4201616" cy="2363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Фотоапр2012\CIMG07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5" y="1239109"/>
            <a:ext cx="4177073" cy="2349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5" y="2179073"/>
            <a:ext cx="5617549" cy="281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5807"/>
            <a:ext cx="5976664" cy="994172"/>
          </a:xfrm>
        </p:spPr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Сравнительный  анализ стока воды и взвешенных наносов рек заповедника в период весеннего </a:t>
            </a:r>
            <a:r>
              <a:rPr lang="ru-RU" sz="1800" b="1" dirty="0" smtClean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половодья</a:t>
            </a:r>
            <a:endParaRPr lang="ru-RU" sz="18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ROSA Arion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7569" y="965637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Р. Сумка, вход в оз. Белое</a:t>
            </a:r>
            <a:endParaRPr lang="ru-RU" i="1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63480" y="94958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Р. Сер-Булак, выход из оз. Линево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0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269652"/>
            <a:ext cx="7886700" cy="1851521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800" b="1" dirty="0" smtClean="0">
                <a:latin typeface="ROSA Arion" pitchFamily="34" charset="0"/>
              </a:rPr>
              <a:t/>
            </a:r>
            <a:br>
              <a:rPr lang="ru-RU" sz="1800" b="1" dirty="0" smtClean="0">
                <a:latin typeface="ROSA Arion" pitchFamily="34" charset="0"/>
              </a:rPr>
            </a:br>
            <a:r>
              <a:rPr lang="ru-RU" sz="1800" b="1" dirty="0">
                <a:latin typeface="ROSA Arion" pitchFamily="34" charset="0"/>
              </a:rPr>
              <a:t/>
            </a:r>
            <a:br>
              <a:rPr lang="ru-RU" sz="1800" b="1" dirty="0">
                <a:latin typeface="ROSA Arion" pitchFamily="34" charset="0"/>
              </a:rPr>
            </a:br>
            <a:r>
              <a:rPr lang="ru-RU" sz="1800" b="1" dirty="0" smtClean="0">
                <a:latin typeface="ROSA Arion" pitchFamily="34" charset="0"/>
              </a:rPr>
              <a:t/>
            </a:r>
            <a:br>
              <a:rPr lang="ru-RU" sz="1800" b="1" dirty="0" smtClean="0">
                <a:latin typeface="ROSA Arion" pitchFamily="34" charset="0"/>
              </a:rPr>
            </a:br>
            <a:r>
              <a:rPr lang="ru-RU" sz="1800" b="1" dirty="0">
                <a:latin typeface="ROSA Arion" pitchFamily="34" charset="0"/>
              </a:rPr>
              <a:t/>
            </a:r>
            <a:br>
              <a:rPr lang="ru-RU" sz="1800" b="1" dirty="0">
                <a:latin typeface="ROSA Arion" pitchFamily="34" charset="0"/>
              </a:rPr>
            </a:br>
            <a:r>
              <a:rPr lang="ru-RU" sz="1800" b="1" dirty="0" smtClean="0">
                <a:latin typeface="ROSA Arion" pitchFamily="34" charset="0"/>
              </a:rPr>
              <a:t/>
            </a:r>
            <a:br>
              <a:rPr lang="ru-RU" sz="1800" b="1" dirty="0" smtClean="0">
                <a:latin typeface="ROSA Arion" pitchFamily="34" charset="0"/>
              </a:rPr>
            </a:br>
            <a:r>
              <a:rPr lang="ru-RU" sz="1800" b="1" dirty="0">
                <a:latin typeface="ROSA Arion" pitchFamily="34" charset="0"/>
              </a:rPr>
              <a:t/>
            </a:r>
            <a:br>
              <a:rPr lang="ru-RU" sz="1800" b="1" dirty="0">
                <a:latin typeface="ROSA Arion" pitchFamily="34" charset="0"/>
              </a:rPr>
            </a:br>
            <a:r>
              <a:rPr lang="ru-RU" sz="1800" b="1" dirty="0" smtClean="0">
                <a:latin typeface="ROSA Arion" pitchFamily="34" charset="0"/>
              </a:rPr>
              <a:t>Ц</a:t>
            </a:r>
            <a:r>
              <a:rPr lang="ru-RU" sz="1800" b="1" dirty="0" smtClean="0">
                <a:latin typeface="ROSA Arion" pitchFamily="34" charset="0"/>
              </a:rPr>
              <a:t>ель </a:t>
            </a:r>
            <a:r>
              <a:rPr lang="ru-RU" sz="1800" b="1" dirty="0" smtClean="0">
                <a:latin typeface="ROSA Arion" pitchFamily="34" charset="0"/>
              </a:rPr>
              <a:t>проекта: </a:t>
            </a:r>
            <a:r>
              <a:rPr lang="ru-RU" sz="1800" dirty="0">
                <a:latin typeface="ROSA Arion" pitchFamily="34" charset="0"/>
              </a:rPr>
              <a:t>Оценка  экологического состояния  и разработка подходов </a:t>
            </a:r>
            <a:r>
              <a:rPr lang="ru-RU" sz="1800" dirty="0" err="1">
                <a:latin typeface="ROSA Arion" pitchFamily="34" charset="0"/>
              </a:rPr>
              <a:t>экореабилитации</a:t>
            </a:r>
            <a:r>
              <a:rPr lang="ru-RU" sz="1800" dirty="0">
                <a:latin typeface="ROSA Arion" pitchFamily="34" charset="0"/>
              </a:rPr>
              <a:t> </a:t>
            </a:r>
            <a:r>
              <a:rPr lang="ru-RU" sz="1800" dirty="0" err="1">
                <a:latin typeface="ROSA Arion" pitchFamily="34" charset="0"/>
              </a:rPr>
              <a:t>антропогенно</a:t>
            </a:r>
            <a:r>
              <a:rPr lang="ru-RU" sz="1800" dirty="0">
                <a:latin typeface="ROSA Arion" pitchFamily="34" charset="0"/>
              </a:rPr>
              <a:t>  трансформированных внутренних водоемов Европейской части России (на примере  гидросистемы Раифского участка Волжско-Камского биосферного заповедника</a:t>
            </a:r>
            <a:r>
              <a:rPr lang="ru-RU" sz="1800" dirty="0" smtClean="0">
                <a:latin typeface="ROSA Arion" pitchFamily="34" charset="0"/>
              </a:rPr>
              <a:t>). </a:t>
            </a:r>
            <a:r>
              <a:rPr lang="ru-RU" sz="1800" dirty="0" smtClean="0">
                <a:latin typeface="ROSA Arion" pitchFamily="34" charset="0"/>
              </a:rPr>
              <a:t>Проект </a:t>
            </a:r>
            <a:r>
              <a:rPr lang="ru-RU" sz="1800" dirty="0">
                <a:latin typeface="ROSA Arion" pitchFamily="34" charset="0"/>
              </a:rPr>
              <a:t>направлен на разработку программы </a:t>
            </a:r>
            <a:r>
              <a:rPr lang="ru-RU" sz="1800" dirty="0" smtClean="0">
                <a:latin typeface="ROSA Arion" pitchFamily="34" charset="0"/>
              </a:rPr>
              <a:t>оздоровления, основанной на комплексном подходе,  </a:t>
            </a:r>
            <a:r>
              <a:rPr lang="ru-RU" sz="1800" dirty="0">
                <a:latin typeface="ROSA Arion" pitchFamily="34" charset="0"/>
              </a:rPr>
              <a:t>озера Бело-Безводное, позволяющей восстановить его экосистему и одновременно защитить от заиления все озера нижнего течения р. Сумка. 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043608" y="3219822"/>
            <a:ext cx="7886700" cy="1125140"/>
          </a:xfrm>
        </p:spPr>
        <p:txBody>
          <a:bodyPr>
            <a:normAutofit fontScale="70000" lnSpcReduction="20000"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700" dirty="0">
                <a:solidFill>
                  <a:schemeClr val="tx1"/>
                </a:solidFill>
                <a:latin typeface="ROSA Arion" pitchFamily="34" charset="0"/>
                <a:ea typeface="+mj-ea"/>
                <a:cs typeface="+mj-cs"/>
              </a:rPr>
              <a:t>Идея </a:t>
            </a:r>
            <a:r>
              <a:rPr lang="ru-RU" sz="1700" dirty="0">
                <a:solidFill>
                  <a:schemeClr val="tx1"/>
                </a:solidFill>
                <a:latin typeface="ROSA Arion" pitchFamily="34" charset="0"/>
                <a:ea typeface="+mj-ea"/>
                <a:cs typeface="+mj-cs"/>
              </a:rPr>
              <a:t>нашей инициативы – объединив усилия </a:t>
            </a:r>
            <a:r>
              <a:rPr lang="ru-RU" sz="1700" dirty="0" smtClean="0">
                <a:solidFill>
                  <a:schemeClr val="tx1"/>
                </a:solidFill>
                <a:latin typeface="ROSA Arion" pitchFamily="34" charset="0"/>
                <a:ea typeface="+mj-ea"/>
                <a:cs typeface="+mj-cs"/>
              </a:rPr>
              <a:t>ведущих специалистов-экологов Республики Татарстан, </a:t>
            </a:r>
            <a:r>
              <a:rPr lang="ru-RU" sz="1700" dirty="0">
                <a:solidFill>
                  <a:schemeClr val="tx1"/>
                </a:solidFill>
                <a:latin typeface="ROSA Arion" pitchFamily="34" charset="0"/>
                <a:ea typeface="+mj-ea"/>
                <a:cs typeface="+mj-cs"/>
              </a:rPr>
              <a:t>изучить состояние системы «река-озеро» и дать ответы на вопросы: </a:t>
            </a:r>
            <a:r>
              <a:rPr lang="ru-RU" sz="1700" dirty="0">
                <a:solidFill>
                  <a:schemeClr val="tx1"/>
                </a:solidFill>
                <a:latin typeface="ROSA Arion" pitchFamily="34" charset="0"/>
                <a:ea typeface="+mj-ea"/>
                <a:cs typeface="+mj-cs"/>
              </a:rPr>
              <a:t>«Надо </a:t>
            </a:r>
            <a:r>
              <a:rPr lang="ru-RU" sz="1700" dirty="0">
                <a:solidFill>
                  <a:schemeClr val="tx1"/>
                </a:solidFill>
                <a:latin typeface="ROSA Arion" pitchFamily="34" charset="0"/>
                <a:ea typeface="+mj-ea"/>
                <a:cs typeface="+mj-cs"/>
              </a:rPr>
              <a:t>ли вмешиваться в жизнь озера? </a:t>
            </a:r>
            <a:r>
              <a:rPr lang="ru-RU" sz="1700" dirty="0">
                <a:solidFill>
                  <a:schemeClr val="tx1"/>
                </a:solidFill>
                <a:latin typeface="ROSA Arion" pitchFamily="34" charset="0"/>
                <a:ea typeface="+mj-ea"/>
                <a:cs typeface="+mj-cs"/>
              </a:rPr>
              <a:t>Если «да», то как? </a:t>
            </a:r>
            <a:r>
              <a:rPr lang="ru-RU" sz="1700" dirty="0">
                <a:solidFill>
                  <a:schemeClr val="tx1"/>
                </a:solidFill>
                <a:latin typeface="ROSA Arion" pitchFamily="34" charset="0"/>
                <a:ea typeface="+mj-ea"/>
                <a:cs typeface="+mj-cs"/>
              </a:rPr>
              <a:t>Как сделать так, чтобы озеро получило новый виток в своей жизни и избежало </a:t>
            </a:r>
            <a:r>
              <a:rPr lang="ru-RU" sz="1700" dirty="0" smtClean="0">
                <a:solidFill>
                  <a:schemeClr val="tx1"/>
                </a:solidFill>
                <a:latin typeface="ROSA Arion" pitchFamily="34" charset="0"/>
                <a:ea typeface="+mj-ea"/>
                <a:cs typeface="+mj-cs"/>
              </a:rPr>
              <a:t>деградации?». </a:t>
            </a: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700" dirty="0" smtClean="0">
                <a:solidFill>
                  <a:schemeClr val="tx1"/>
                </a:solidFill>
                <a:latin typeface="ROSA Arion" pitchFamily="34" charset="0"/>
                <a:ea typeface="+mj-ea"/>
                <a:cs typeface="+mj-cs"/>
              </a:rPr>
              <a:t>Разработана программа исследований, позволяющая дать оценку современного состояния озера.</a:t>
            </a:r>
            <a:endParaRPr lang="ru-RU" sz="1700" dirty="0">
              <a:solidFill>
                <a:schemeClr val="tx1"/>
              </a:solidFill>
              <a:latin typeface="ROSA Arion" pitchFamily="34" charset="0"/>
              <a:ea typeface="+mj-ea"/>
              <a:cs typeface="+mj-cs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3477"/>
            <a:ext cx="1622425" cy="114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3478"/>
            <a:ext cx="82867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3477"/>
            <a:ext cx="8477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92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ОтборГидробиологичПро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328788"/>
            <a:ext cx="5580112" cy="38165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</a:rPr>
              <a:t>Задачи:</a:t>
            </a:r>
            <a:b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</a:rPr>
            </a:b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</a:rPr>
              <a:t>срок проекта: 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</a:rPr>
              <a:t>март 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</a:rPr>
              <a:t>2026 – июнь 2027 </a:t>
            </a:r>
            <a:endParaRPr lang="ru-RU" sz="1600" dirty="0">
              <a:solidFill>
                <a:schemeClr val="accent1">
                  <a:lumMod val="50000"/>
                </a:schemeClr>
              </a:solidFill>
              <a:latin typeface="ROSA Arion" pitchFamily="34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effectLst>
            <a:softEdge rad="63500"/>
          </a:effectLst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измерения стока воды и взвешенных наносов в период весеннего половодья и межени на сети гидрометрических постов реки </a:t>
            </a:r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Сумка;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батиметрическая съемка</a:t>
            </a:r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;</a:t>
            </a:r>
          </a:p>
          <a:p>
            <a:pPr algn="just"/>
            <a:r>
              <a:rPr lang="ru-RU" sz="2400" dirty="0" err="1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гидроботанические</a:t>
            </a:r>
            <a:r>
              <a:rPr lang="ru-RU" sz="2400" dirty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исследования</a:t>
            </a:r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;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определение гидрохимического состава в сезонной динамике (до 24 показателей), 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полевые и лабораторные исследования видового состава, численности и биомассы водорослей, зоопланктона, </a:t>
            </a:r>
            <a:r>
              <a:rPr lang="ru-RU" sz="2400" dirty="0" err="1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макрозообентоса</a:t>
            </a:r>
            <a:r>
              <a:rPr lang="ru-RU" sz="2400" dirty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 </a:t>
            </a:r>
            <a:endParaRPr lang="ru-RU" sz="2400" dirty="0">
              <a:solidFill>
                <a:srgbClr val="000000"/>
              </a:solidFill>
              <a:latin typeface="TimesNewRomanPSMT"/>
              <a:ea typeface="Calibri"/>
              <a:cs typeface="Arial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оценка </a:t>
            </a:r>
            <a:r>
              <a:rPr lang="ru-RU" sz="2400" dirty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численности и биологической продуктивности популяций ихтиофауны</a:t>
            </a:r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;</a:t>
            </a:r>
            <a:r>
              <a:rPr lang="ru-RU" dirty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амфибий,</a:t>
            </a:r>
            <a:r>
              <a:rPr lang="ru-RU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водоплавающих </a:t>
            </a:r>
            <a:r>
              <a:rPr lang="ru-RU" sz="2400" dirty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птиц</a:t>
            </a:r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, </a:t>
            </a:r>
            <a:r>
              <a:rPr lang="ru-RU" sz="2400" dirty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околоводных птиц и </a:t>
            </a:r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млекопитающих, </a:t>
            </a:r>
            <a:endParaRPr lang="ru-RU" sz="2400" dirty="0" smtClean="0">
              <a:solidFill>
                <a:srgbClr val="000000"/>
              </a:solidFill>
              <a:latin typeface="TimesNewRomanPSMT"/>
              <a:ea typeface="Calibri"/>
              <a:cs typeface="Arial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оценка </a:t>
            </a:r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качества воды по широкому спектру показателей</a:t>
            </a:r>
            <a:endParaRPr lang="ru-RU" sz="2400" dirty="0">
              <a:solidFill>
                <a:srgbClr val="000000"/>
              </a:solidFill>
              <a:latin typeface="TimesNewRomanPSMT"/>
              <a:ea typeface="Calibri"/>
              <a:cs typeface="Arial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исследования </a:t>
            </a:r>
            <a:r>
              <a:rPr lang="ru-RU" sz="2400" dirty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мощности и состава донных отложений.</a:t>
            </a:r>
            <a:endParaRPr lang="ru-RU" sz="2000" dirty="0">
              <a:ea typeface="Calibri"/>
              <a:cs typeface="Arial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NewRomanPSMT"/>
                <a:ea typeface="Calibri"/>
                <a:cs typeface="Arial"/>
              </a:rPr>
              <a:t> разработка рекомендаций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705"/>
            <a:ext cx="16271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55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131840" y="195486"/>
            <a:ext cx="3384550" cy="71278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</a:rPr>
              <a:t>Результаты </a:t>
            </a:r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</a:rPr>
              <a:t>проекта </a:t>
            </a:r>
          </a:p>
        </p:txBody>
      </p:sp>
      <p:pic>
        <p:nvPicPr>
          <p:cNvPr id="16" name="Picture 12" descr="DSC_017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663" y="1419225"/>
            <a:ext cx="4732337" cy="3148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85194" y="1491630"/>
            <a:ext cx="3888432" cy="2796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0000"/>
                </a:solidFill>
                <a:latin typeface="ROSA Arion" pitchFamily="34" charset="0"/>
                <a:ea typeface="Calibri"/>
                <a:cs typeface="Arial"/>
              </a:rPr>
              <a:t>Рекомендации по оздоровлению озера будут направлены в Государственный комитет РТ по биологическим ресурсам и в Министерство экологии и природных ресурсов РТ и рассматриваются нами как основа для проекта его экологической реабилитации. Результаты проекта могут быть использованы при разработке различных проектов по оздоровлению и восстановлению водоемов в Европейской части России. </a:t>
            </a:r>
            <a:endParaRPr lang="ru-RU" sz="1400" dirty="0">
              <a:latin typeface="ROSA Arion" pitchFamily="34" charset="0"/>
              <a:ea typeface="Calibri"/>
              <a:cs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73"/>
            <a:ext cx="1627187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208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DSC057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1" y="55962"/>
            <a:ext cx="8945562" cy="503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53" y="22150"/>
            <a:ext cx="1371600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67544" y="1570537"/>
            <a:ext cx="7886700" cy="994172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ROSA Arion" pitchFamily="34" charset="0"/>
              </a:rPr>
              <a:t>Благодарим за внимание!</a:t>
            </a:r>
            <a:endParaRPr lang="ru-RU" sz="2400" dirty="0">
              <a:latin typeface="ROSA Ario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25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23478"/>
            <a:ext cx="8424936" cy="36182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Проблема деградации озерных экосистем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ROSA Arion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27984" y="627534"/>
            <a:ext cx="387017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Проблема деградации </a:t>
            </a:r>
            <a:r>
              <a:rPr lang="ru-RU" sz="120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(антропогенное </a:t>
            </a:r>
            <a:r>
              <a:rPr lang="ru-RU" sz="1200" dirty="0" err="1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эвтрофирование</a:t>
            </a:r>
            <a:r>
              <a:rPr lang="ru-RU" sz="12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, заиление и сокращение площади, зарастание высшей водной растительностью, «цветение воды»), а также полного исчезновения озёр с лица земли стоит в последние десятилетия очень остро. Если в семидесятые годы ХХ века в Республике Татарстан насчитывалось около 10 тысяч озёр, то на начало XXI в. число их сократилось до 8 тысяч, а в настоящее время оно составляет 6621. Только за период с 2006 по 2018 г. исчезло 1681 озера (Горшкова и др., 2023; 2025) (</a:t>
            </a:r>
            <a:r>
              <a:rPr lang="ru-RU" sz="1200" u="sng" dirty="0">
                <a:solidFill>
                  <a:srgbClr val="0000FF"/>
                </a:solidFill>
                <a:latin typeface="TimesNewRomanPSMT"/>
                <a:ea typeface="Calibri"/>
                <a:cs typeface="Times New Roman"/>
                <a:hlinkClick r:id="rId2"/>
              </a:rPr>
              <a:t>http://www.antat.ru/ru/ipen/conferences/Сборник%20Озера%20Евразии%202025.pdf</a:t>
            </a:r>
            <a:r>
              <a:rPr lang="ru-RU" sz="12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). </a:t>
            </a:r>
            <a:endParaRPr lang="ru-RU" sz="1200" dirty="0" smtClean="0">
              <a:solidFill>
                <a:srgbClr val="000000"/>
              </a:solidFill>
              <a:latin typeface="TimesNewRomanPSMT"/>
              <a:ea typeface="Calibri"/>
              <a:cs typeface="Times New Roman"/>
            </a:endParaRPr>
          </a:p>
          <a:p>
            <a:pPr algn="just"/>
            <a:r>
              <a:rPr lang="ru-RU" sz="1200" dirty="0" smtClean="0">
                <a:solidFill>
                  <a:srgbClr val="000000"/>
                </a:solidFill>
                <a:latin typeface="TimesNewRomanPSMT"/>
                <a:cs typeface="Times New Roman"/>
              </a:rPr>
              <a:t>Негативные изменения затронули и территории с особым природоохранным статусом, в частности, гидросистему Раифского участка Волжско-Камского государственного природного биосферного заповедника.</a:t>
            </a:r>
            <a:endParaRPr lang="ru-RU" sz="1200" dirty="0"/>
          </a:p>
        </p:txBody>
      </p:sp>
      <p:pic>
        <p:nvPicPr>
          <p:cNvPr id="2050" name="Picture 2" descr="Карта Республики Татарст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9542"/>
            <a:ext cx="3659560" cy="3659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447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31925A1-66FF-4B40-87AE-D4A3609B1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0" y="578957"/>
            <a:ext cx="2922302" cy="4065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PICT2935">
            <a:extLst>
              <a:ext uri="{FF2B5EF4-FFF2-40B4-BE49-F238E27FC236}">
                <a16:creationId xmlns:a16="http://schemas.microsoft.com/office/drawing/2014/main" xmlns="" id="{1EFD99F9-5350-4E90-9766-E93F9AC336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85" y="427065"/>
            <a:ext cx="1227163" cy="9205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5" descr="C:\Documents and Settings\Admin\Мои документы\ЮАГоршков\ФотоЭкомир\ПобережьеКуйбышевскогоВодохранилища-СаралинскийУчасток.JPG">
            <a:extLst>
              <a:ext uri="{FF2B5EF4-FFF2-40B4-BE49-F238E27FC236}">
                <a16:creationId xmlns:a16="http://schemas.microsoft.com/office/drawing/2014/main" xmlns="" id="{AA905F7E-ABB8-466E-B660-E547D26C05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147814"/>
            <a:ext cx="1325635" cy="9965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3426F26-8771-4205-A23B-BE8006297873}"/>
              </a:ext>
            </a:extLst>
          </p:cNvPr>
          <p:cNvSpPr txBox="1"/>
          <p:nvPr/>
        </p:nvSpPr>
        <p:spPr>
          <a:xfrm>
            <a:off x="3491880" y="1131590"/>
            <a:ext cx="5544616" cy="1577333"/>
          </a:xfrm>
          <a:prstGeom prst="rect">
            <a:avLst/>
          </a:prstGeom>
          <a:noFill/>
        </p:spPr>
        <p:txBody>
          <a:bodyPr wrap="square" lIns="68548" tIns="34279" rIns="68548" bIns="34279">
            <a:spAutoFit/>
          </a:bodyPr>
          <a:lstStyle/>
          <a:p>
            <a:pPr algn="just" defTabSz="685461"/>
            <a:r>
              <a:rPr lang="ru-RU" sz="1400" b="1" i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 Arion" pitchFamily="34" charset="0"/>
                <a:cs typeface="Times New Roman" panose="02020603050405020304" pitchFamily="18" charset="0"/>
              </a:rPr>
              <a:t>Волжско-Камский заповедник </a:t>
            </a:r>
            <a:r>
              <a:rPr lang="ru-RU" sz="1400" i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 Arion" pitchFamily="34" charset="0"/>
                <a:cs typeface="Times New Roman" panose="02020603050405020304" pitchFamily="18" charset="0"/>
              </a:rPr>
              <a:t>– образован в 1960 году с целью сохранения уникальных природных ландшафтов, растительного и животного мира древней долины Средней Волги. Его территория состоит из двух обособленных участков: </a:t>
            </a:r>
            <a:r>
              <a:rPr lang="ru-RU" sz="1400" i="1" dirty="0" err="1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 Arion" pitchFamily="34" charset="0"/>
                <a:cs typeface="Times New Roman" panose="02020603050405020304" pitchFamily="18" charset="0"/>
              </a:rPr>
              <a:t>Раифского</a:t>
            </a:r>
            <a:r>
              <a:rPr lang="ru-RU" sz="1400" i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 Arion" pitchFamily="34" charset="0"/>
                <a:cs typeface="Times New Roman" panose="02020603050405020304" pitchFamily="18" charset="0"/>
              </a:rPr>
              <a:t> и </a:t>
            </a:r>
            <a:r>
              <a:rPr lang="ru-RU" sz="1400" i="1" dirty="0" err="1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 Arion" pitchFamily="34" charset="0"/>
                <a:cs typeface="Times New Roman" panose="02020603050405020304" pitchFamily="18" charset="0"/>
              </a:rPr>
              <a:t>Саралинского</a:t>
            </a:r>
            <a:r>
              <a:rPr lang="ru-RU" sz="1400" i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 Arion" pitchFamily="34" charset="0"/>
                <a:cs typeface="Times New Roman" panose="02020603050405020304" pitchFamily="18" charset="0"/>
              </a:rPr>
              <a:t>.</a:t>
            </a:r>
          </a:p>
          <a:p>
            <a:pPr algn="just" defTabSz="685461"/>
            <a:r>
              <a:rPr lang="ru-RU" sz="1400" i="1" dirty="0">
                <a:solidFill>
                  <a:srgbClr val="44546A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 Arion" pitchFamily="34" charset="0"/>
                <a:cs typeface="Times New Roman" panose="02020603050405020304" pitchFamily="18" charset="0"/>
              </a:rPr>
              <a:t>Волжско-Камский заповедник входит в систему биосферных резерватов ЮНЕСКО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EF3C082-8F0A-4F1B-B9DB-B9BEDE1A163B}"/>
              </a:ext>
            </a:extLst>
          </p:cNvPr>
          <p:cNvSpPr txBox="1"/>
          <p:nvPr/>
        </p:nvSpPr>
        <p:spPr>
          <a:xfrm>
            <a:off x="4480113" y="51470"/>
            <a:ext cx="4464496" cy="992557"/>
          </a:xfrm>
          <a:prstGeom prst="rect">
            <a:avLst/>
          </a:prstGeom>
          <a:noFill/>
        </p:spPr>
        <p:txBody>
          <a:bodyPr wrap="square" lIns="68548" tIns="34279" rIns="68548" bIns="34279">
            <a:spAutoFit/>
          </a:bodyPr>
          <a:lstStyle/>
          <a:p>
            <a:pPr algn="ctr" defTabSz="685461"/>
            <a:r>
              <a:rPr lang="ru-RU" sz="2000" b="1" dirty="0" smtClean="0">
                <a:solidFill>
                  <a:srgbClr val="4472C4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cs typeface="Times New Roman" panose="02020603050405020304" pitchFamily="18" charset="0"/>
              </a:rPr>
              <a:t>Волжско-Камский государственный природный заповедник</a:t>
            </a:r>
            <a:endParaRPr lang="ru-RU" sz="2000" b="1" dirty="0">
              <a:solidFill>
                <a:srgbClr val="4472C4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ROSA Arion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95" y="2800834"/>
            <a:ext cx="2779105" cy="149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24" y="2848009"/>
            <a:ext cx="2893715" cy="144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196" y="4294910"/>
            <a:ext cx="2985380" cy="435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824" y="4272125"/>
            <a:ext cx="2659078" cy="45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45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7580"/>
            <a:ext cx="3125415" cy="156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823" y="3943606"/>
            <a:ext cx="2248560" cy="126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273844"/>
            <a:ext cx="5671542" cy="994172"/>
          </a:xfrm>
        </p:spPr>
        <p:txBody>
          <a:bodyPr>
            <a:normAutofit/>
          </a:bodyPr>
          <a:lstStyle/>
          <a:p>
            <a:pPr algn="just"/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  <a:ea typeface="Calibri"/>
              </a:rPr>
              <a:t>На территории Раифского участка Волжско-Камского заповедника и его охранной зоны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  <a:ea typeface="Calibri"/>
              </a:rPr>
              <a:t>находятся </a:t>
            </a:r>
            <a:r>
              <a:rPr lang="ru-RU" sz="1600" b="1" i="1" dirty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  <a:ea typeface="Calibri"/>
              </a:rPr>
              <a:t>разнотипные озера, объединённые в единую гидрологическую </a:t>
            </a:r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  <a:ea typeface="Calibri"/>
              </a:rPr>
              <a:t>систему.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  <a:latin typeface="ROSA Arion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80721"/>
            <a:ext cx="7886700" cy="3263504"/>
          </a:xfrm>
        </p:spPr>
        <p:txBody>
          <a:bodyPr>
            <a:normAutofit fontScale="47500" lnSpcReduction="20000"/>
          </a:bodyPr>
          <a:lstStyle/>
          <a:p>
            <a:pPr algn="just"/>
            <a:endParaRPr lang="ru-RU" sz="2500" dirty="0" smtClean="0">
              <a:latin typeface="ROSA Arion" pitchFamily="34" charset="0"/>
            </a:endParaRPr>
          </a:p>
          <a:p>
            <a:pPr algn="just"/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Поверхностные 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воды Раифского участка Волжско-Камского заповедника и его охранной зоны представлены р. Сумка (длина реки 37,5 км; протяженность по территории заповедника – 3,4 км), ее притоком р. Сер-Булак (длина реки 11,5 км; протяженность по территории заповедника – 6,4 км) и расположенными в их долинах карстово-суффозионными озерами. </a:t>
            </a:r>
            <a:endParaRPr lang="ru-RU" sz="2500" dirty="0">
              <a:solidFill>
                <a:srgbClr val="000000"/>
              </a:solidFill>
              <a:latin typeface="TimesNewRomanPSMT"/>
              <a:ea typeface="Calibri"/>
              <a:cs typeface="Times New Roman"/>
            </a:endParaRPr>
          </a:p>
          <a:p>
            <a:pPr algn="just"/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Первым 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по течению р. 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Сумка расположено оз. </a:t>
            </a:r>
            <a:r>
              <a:rPr lang="ru-RU" sz="250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Бело-Безводное (Белое), 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которое находится в охранной зоне заповедника около </a:t>
            </a:r>
            <a:r>
              <a:rPr lang="ru-RU" sz="250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одноименного поселка; 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через 2,5 км, в месте слияния Сумки и Сер-</a:t>
            </a:r>
            <a:r>
              <a:rPr lang="ru-RU" sz="2500" dirty="0" err="1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Булака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, расположено заповедное оз. Раифское; через 3 км, около с. Ильинка, Сумка протекает через оз. Ильинское. </a:t>
            </a:r>
            <a:endParaRPr lang="ru-RU" sz="2500" dirty="0">
              <a:solidFill>
                <a:srgbClr val="000000"/>
              </a:solidFill>
              <a:latin typeface="TimesNewRomanPSMT"/>
              <a:ea typeface="Calibri"/>
              <a:cs typeface="Times New Roman"/>
            </a:endParaRPr>
          </a:p>
          <a:p>
            <a:pPr algn="just"/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С 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долиной Сумки также связаны: заповедное оз. Илантово, расположенное на границе с Краснооктябрьским лесничеством; заповедное оз. Гнилое, связанное с оз. Илантово древней ложбиной стока; оз. Крутое, расположенное в охранной зоне в 2 км к востоку от пос. Белое-Безводное; оз. </a:t>
            </a:r>
            <a:r>
              <a:rPr lang="ru-RU" sz="2500" dirty="0" err="1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Шатуниха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, расположенное в охранной зоне в 1 км к северо-востоку от пос. 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Бело-Безводное. </a:t>
            </a:r>
            <a:endParaRPr lang="ru-RU" sz="2500" dirty="0" smtClean="0">
              <a:solidFill>
                <a:srgbClr val="000000"/>
              </a:solidFill>
              <a:latin typeface="TimesNewRomanPSMT"/>
              <a:ea typeface="Calibri"/>
              <a:cs typeface="Times New Roman"/>
            </a:endParaRPr>
          </a:p>
          <a:p>
            <a:pPr algn="just"/>
            <a:r>
              <a:rPr lang="ru-RU" sz="250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Р. Сер-Булак 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протекает через заповедное оз. 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Линево и оз. Карасиха, расположенное в пос. Садовый; в долине Сер-</a:t>
            </a:r>
            <a:r>
              <a:rPr lang="ru-RU" sz="2500" dirty="0" err="1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Булака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 также находятся заповедные озера Казанское и Круглое. С древней долиной Сер-</a:t>
            </a:r>
            <a:r>
              <a:rPr lang="ru-RU" sz="2500" dirty="0" err="1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Булака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 связано заповедное оз. Долгое. Важную роль в гидросистеме Раифы до последнего времени играл весенний сток оврага (в прошлом речки) </a:t>
            </a:r>
            <a:r>
              <a:rPr lang="ru-RU" sz="2500" dirty="0" err="1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Сопа</a:t>
            </a:r>
            <a:r>
              <a:rPr lang="ru-RU" sz="25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, впадающего в р. Сумка сразу ниже за оз. Белое. Таким образом, поверхностные воды Раифского участка и его охранной зоны представляют собой единую гидросистему, требующую изучения в ц</a:t>
            </a:r>
            <a:r>
              <a:rPr lang="ru-RU" sz="2500" dirty="0">
                <a:latin typeface="ROSA Arion" pitchFamily="34" charset="0"/>
              </a:rPr>
              <a:t>елом.</a:t>
            </a:r>
          </a:p>
          <a:p>
            <a:pPr marL="0" indent="0">
              <a:buNone/>
            </a:pPr>
            <a:endParaRPr lang="ru-RU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97" y="0"/>
            <a:ext cx="1743075" cy="123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960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Дмитрий\Documents\Бренд-Бук\1-Logotype\Logotype_vertical\Logotype_simple\Logotype_vertical_simple.jpg">
            <a:extLst>
              <a:ext uri="{FF2B5EF4-FFF2-40B4-BE49-F238E27FC236}">
                <a16:creationId xmlns:a16="http://schemas.microsoft.com/office/drawing/2014/main" xmlns="" id="{6A902B85-98A5-4674-8626-E61A7018B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021" y="18907"/>
            <a:ext cx="1739177" cy="1229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51470"/>
            <a:ext cx="7728564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Гидрологическая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сеть</a:t>
            </a:r>
            <a:b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ROSA Arion" pitchFamily="34" charset="0"/>
                <a:ea typeface="+mn-ea"/>
                <a:cs typeface="Times New Roman" panose="02020603050405020304" pitchFamily="18" charset="0"/>
              </a:rPr>
              <a:t>Раифского участка Волжско-Камского заповедника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622" y="1419622"/>
            <a:ext cx="5543600" cy="351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Раиф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9770"/>
            <a:ext cx="1152128" cy="1059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DSC_01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222" y="1131592"/>
            <a:ext cx="993749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Линев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3858129"/>
            <a:ext cx="1186100" cy="107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3" descr="Долго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473" y="3435847"/>
            <a:ext cx="967384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3543615"/>
            <a:ext cx="12596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200" b="1" i="1" kern="0" dirty="0">
                <a:solidFill>
                  <a:srgbClr val="212745">
                    <a:lumMod val="75000"/>
                  </a:srgbClr>
                </a:solidFill>
                <a:latin typeface="ROSA Arion" pitchFamily="34" charset="0"/>
              </a:rPr>
              <a:t>Оз. Раифское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25473" y="189159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200" b="1" i="1" kern="0" dirty="0">
                <a:solidFill>
                  <a:srgbClr val="212745">
                    <a:lumMod val="75000"/>
                  </a:srgbClr>
                </a:solidFill>
                <a:latin typeface="ROSA Arion" pitchFamily="34" charset="0"/>
              </a:rPr>
              <a:t>Оз. </a:t>
            </a:r>
            <a:r>
              <a:rPr lang="ru-RU" sz="1200" b="1" i="1" kern="0" dirty="0" err="1">
                <a:solidFill>
                  <a:srgbClr val="212745">
                    <a:lumMod val="75000"/>
                  </a:srgbClr>
                </a:solidFill>
                <a:latin typeface="ROSA Arion" pitchFamily="34" charset="0"/>
              </a:rPr>
              <a:t>Илантово</a:t>
            </a:r>
            <a:endParaRPr lang="ru-RU" sz="1200" b="1" i="1" kern="0" dirty="0">
              <a:solidFill>
                <a:srgbClr val="212745">
                  <a:lumMod val="75000"/>
                </a:srgbClr>
              </a:solidFill>
              <a:latin typeface="ROSA Arion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74462" y="4746822"/>
            <a:ext cx="1691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200" b="1" i="1" kern="0" dirty="0">
                <a:solidFill>
                  <a:srgbClr val="212745">
                    <a:lumMod val="75000"/>
                  </a:srgbClr>
                </a:solidFill>
                <a:latin typeface="ROSA Arion" pitchFamily="34" charset="0"/>
              </a:rPr>
              <a:t>Оз. Линево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44208" y="4240919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ru-RU" sz="1200" b="1" i="1" kern="0" dirty="0">
                <a:solidFill>
                  <a:srgbClr val="212745">
                    <a:lumMod val="75000"/>
                  </a:srgbClr>
                </a:solidFill>
                <a:latin typeface="ROSA Arion" pitchFamily="34" charset="0"/>
              </a:rPr>
              <a:t>Оз. Долгое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 flipH="1">
            <a:off x="4211960" y="2164053"/>
            <a:ext cx="2763750" cy="50405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1160734" y="3291830"/>
            <a:ext cx="1611083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4427984" y="3399844"/>
            <a:ext cx="360040" cy="6120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220025" y="3558935"/>
            <a:ext cx="1486223" cy="3809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2" descr="DSC_017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031" y="1260778"/>
            <a:ext cx="1570346" cy="10441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3681" y="1841798"/>
            <a:ext cx="1984839" cy="307777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ru-RU" sz="1400" b="1" i="1" kern="0" dirty="0">
                <a:solidFill>
                  <a:srgbClr val="21274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 Arion" pitchFamily="34" charset="0"/>
              </a:rPr>
              <a:t>Оз. </a:t>
            </a:r>
            <a:r>
              <a:rPr lang="ru-RU" sz="1400" b="1" i="1" kern="0" dirty="0" smtClean="0">
                <a:solidFill>
                  <a:srgbClr val="21274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SA Arion" pitchFamily="34" charset="0"/>
              </a:rPr>
              <a:t>Бело-Безводное</a:t>
            </a:r>
            <a:endParaRPr lang="ru-RU" sz="1400" b="1" i="1" kern="0" dirty="0">
              <a:solidFill>
                <a:srgbClr val="212745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SA Arion" pitchFamily="34" charset="0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>
            <a:off x="2745578" y="2030091"/>
            <a:ext cx="791043" cy="621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9" y="1084590"/>
            <a:ext cx="2550782" cy="80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72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141962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2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Состояние проточных озер напрямую зависит от гидрологического режима рек, берущих начало на территориях, подверженных эрозии. </a:t>
            </a:r>
            <a:r>
              <a:rPr lang="ru-RU" sz="120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Эрозионные процессы на сельскохозяйственных землях водосборного бассейна обуславливают занос и заиление водоемов заповедника. Смыв почвы на некоторых участках достигает 40-60 т/га, что на 2 порядка выше природного процесса. В </a:t>
            </a:r>
            <a:r>
              <a:rPr lang="ru-RU" sz="12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период весеннего половодья сток взвешенных веществ в озера достигает </a:t>
            </a:r>
            <a:r>
              <a:rPr lang="ru-RU" sz="1200" dirty="0" smtClean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до 74 </a:t>
            </a:r>
            <a:r>
              <a:rPr lang="ru-RU" sz="12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тыс. </a:t>
            </a:r>
            <a:r>
              <a:rPr lang="ru-RU" sz="1200" dirty="0">
                <a:solidFill>
                  <a:srgbClr val="000000"/>
                </a:solidFill>
                <a:latin typeface="TimesNewRomanPSMT"/>
                <a:ea typeface="Calibri"/>
                <a:cs typeface="Times New Roman"/>
              </a:rPr>
              <a:t>т. Наибольшее количество взвешенных наносов принимает первое по течению р. Сумка озеро Бело-Безводное (Белое).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1597"/>
            <a:ext cx="1835150" cy="129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DSC_01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827" y="41435"/>
            <a:ext cx="4349176" cy="2890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58520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993374"/>
            <a:ext cx="5148064" cy="318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F:\Фотоапр2012\CIMG08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7283"/>
            <a:ext cx="4201616" cy="23632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2352" y="2787774"/>
            <a:ext cx="371358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ROSA Arion" pitchFamily="34" charset="0"/>
                <a:ea typeface="Calibri"/>
                <a:cs typeface="+mj-cs"/>
              </a:rPr>
              <a:t>В период весеннего половодья до 74 тыс. тонн взвешенных веществ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ROSA Arion" pitchFamily="34" charset="0"/>
                <a:ea typeface="Calibri"/>
                <a:cs typeface="+mj-cs"/>
              </a:rPr>
              <a:t>поступают в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ROSA Arion" pitchFamily="34" charset="0"/>
                <a:ea typeface="Calibri"/>
                <a:cs typeface="+mj-cs"/>
              </a:rPr>
              <a:t>озера. (Унковская и др., 2002). Исследования гидрологического режима рек, выполненные заповедником в 1997-2008 гг., продемонстрировали сокращение площади проточных озер.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1865044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ROSA Arion" pitchFamily="34" charset="0"/>
              </a:rPr>
              <a:t>Р. Сумка на входе в оз. Бело-Безводное в апреле (разлив до 100 м)</a:t>
            </a:r>
            <a:endParaRPr lang="ru-RU" sz="1400" dirty="0">
              <a:latin typeface="ROSA Arion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452836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ROSA Arion" pitchFamily="34" charset="0"/>
              </a:rPr>
              <a:t>Бобры стойко переживают половодье на озере</a:t>
            </a:r>
            <a:endParaRPr lang="ru-RU" sz="1400" dirty="0">
              <a:latin typeface="ROSA Arion" pitchFamily="34" charset="0"/>
            </a:endParaRPr>
          </a:p>
        </p:txBody>
      </p:sp>
      <p:pic>
        <p:nvPicPr>
          <p:cNvPr id="8" name="Picture 4" descr="3б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94279"/>
            <a:ext cx="3173380" cy="2347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28184" y="26749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ROSA Arion" pitchFamily="34" charset="0"/>
              </a:rPr>
              <a:t>Плоскостная и русловая эрозия в долине р. Сумка</a:t>
            </a:r>
            <a:endParaRPr lang="ru-RU" sz="1200" dirty="0">
              <a:solidFill>
                <a:schemeClr val="bg1"/>
              </a:solidFill>
              <a:latin typeface="ROSA Ario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14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0737" y="130591"/>
            <a:ext cx="6175598" cy="994172"/>
          </a:xfrm>
        </p:spPr>
        <p:txBody>
          <a:bodyPr>
            <a:noAutofit/>
          </a:bodyPr>
          <a:lstStyle/>
          <a:p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Изменение</a:t>
            </a:r>
            <a:br>
              <a:rPr lang="ru-RU" sz="2000" b="1" kern="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</a:br>
            <a:r>
              <a:rPr lang="ru-RU" sz="2000" b="1" kern="0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морфометрических </a:t>
            </a:r>
            <a:r>
              <a:rPr lang="ru-RU" sz="2000" b="1" kern="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показателей</a:t>
            </a:r>
            <a:br>
              <a:rPr lang="ru-RU" sz="2000" b="1" kern="0" dirty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</a:br>
            <a:r>
              <a:rPr lang="ru-RU" sz="2000" b="1" kern="0" dirty="0" smtClean="0">
                <a:solidFill>
                  <a:schemeClr val="accent1">
                    <a:lumMod val="5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ROSA Arion" pitchFamily="34" charset="0"/>
              </a:rPr>
              <a:t>озера Бело-Безводное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ROSA Arion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20252"/>
            <a:ext cx="1835276" cy="129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23678"/>
            <a:ext cx="4362450" cy="197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03598"/>
            <a:ext cx="3690764" cy="1782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956" y="2986527"/>
            <a:ext cx="3989123" cy="192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28955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Саша\Documents\Bluetooth Folder\19062012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5229"/>
            <a:ext cx="3979401" cy="2120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Саша\Desktop\Диплом Унковская\Картинки на диплом\Картинки на диплом\Белое\итог  2012 2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50" y="2668692"/>
            <a:ext cx="5174179" cy="2147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4716016" y="1491631"/>
            <a:ext cx="2664296" cy="2880319"/>
          </a:xfrm>
          <a:prstGeom prst="straightConnector1">
            <a:avLst/>
          </a:prstGeom>
          <a:noFill/>
          <a:ln w="25400" cap="flat" cmpd="sng" algn="ctr">
            <a:solidFill>
              <a:srgbClr val="C32D2E"/>
            </a:solidFill>
            <a:prstDash val="solid"/>
            <a:tailEnd type="arrow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</p:cxnSp>
      <p:sp>
        <p:nvSpPr>
          <p:cNvPr id="8" name="Прямоугольник 7"/>
          <p:cNvSpPr/>
          <p:nvPr/>
        </p:nvSpPr>
        <p:spPr>
          <a:xfrm>
            <a:off x="1043608" y="339502"/>
            <a:ext cx="417646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ROSA Arion" pitchFamily="34" charset="0"/>
                <a:ea typeface="Calibri"/>
              </a:rPr>
              <a:t>Динамика изменений морфометрических показателей озера: за последние десятилетия озеро за счет конуса выноса сократилось более чем в два раза : было13 стало 7 га, глубина уменьшилась с 7 до 4 м и продолжает сокращаться. В изучаемой гидросистеме это озеро играет роль своеобразного отстойника, снижая нагрузку на озера, расположенные ниже по течению (заповедное оз. Раифское и Ильинское), «принимая на себя» до 62 % наносов.</a:t>
            </a:r>
            <a:endParaRPr lang="ru-RU" sz="1400" dirty="0">
              <a:solidFill>
                <a:schemeClr val="accent1">
                  <a:lumMod val="50000"/>
                </a:schemeClr>
              </a:solidFill>
              <a:latin typeface="ROSA Arion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5" y="-92546"/>
            <a:ext cx="1631716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F:\Изображение 8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209932"/>
            <a:ext cx="2403704" cy="162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15616" y="4843589"/>
            <a:ext cx="7524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ROSA Arion" pitchFamily="34" charset="0"/>
              </a:rPr>
              <a:t>Результаты съемки наносов на оз. Белое. Прирост 1м  за период половодья</a:t>
            </a:r>
            <a:endParaRPr lang="ru-RU" sz="1000" dirty="0">
              <a:latin typeface="ROSA Arion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9034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751</TotalTime>
  <Words>1021</Words>
  <Application>Microsoft Office PowerPoint</Application>
  <PresentationFormat>Экран (16:9)</PresentationFormat>
  <Paragraphs>60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1_Тема Office</vt:lpstr>
      <vt:lpstr>2_Тема Office</vt:lpstr>
      <vt:lpstr>3_Тема Office</vt:lpstr>
      <vt:lpstr>5_Тема Office</vt:lpstr>
      <vt:lpstr>4_Тема Office</vt:lpstr>
      <vt:lpstr>6_Тема Office</vt:lpstr>
      <vt:lpstr>7_Тема Office</vt:lpstr>
      <vt:lpstr>Команда проекта:  Унковская Елена Николаевна - заместитель директора по управлению, экологическому образованию и туризму, старший научный сотрудник ФГБУ «Волжско-Камский государственный заповедник», Заслуженный эколог РТ    Горшков Юрий Александрович – главный научный сотрудник ФГБУ «Волжско-Камский государственный заповедник», д-р биол. наук, Заслуженный эколог РФ   Иванов Дмитрий Владимирович – заместитель директора по науке Института проблем экологии и недропользования Академии наук Республики Татарстан, д-р геогр. наук, Заслуженный эколог РТ  Деревенская Ольга Юрьевна – профессор каф. природопользования и водопотребления КФУ, д-р биол. наук  Палагушкина Ольга Викторовна –  доцент каф. природопользования и водопотребления КФУ, канд. биол. наук   </vt:lpstr>
      <vt:lpstr>Проблема деградации озерных экосистем </vt:lpstr>
      <vt:lpstr>Презентация PowerPoint</vt:lpstr>
      <vt:lpstr>На территории Раифского участка Волжско-Камского заповедника и его охранной зоны находятся разнотипные озера, объединённые в единую гидрологическую систему.</vt:lpstr>
      <vt:lpstr>Гидрологическая сеть  Раифского участка Волжско-Камского заповедника</vt:lpstr>
      <vt:lpstr>Презентация PowerPoint</vt:lpstr>
      <vt:lpstr>Презентация PowerPoint</vt:lpstr>
      <vt:lpstr>Изменение морфометрических показателей озера Бело-Безводное</vt:lpstr>
      <vt:lpstr>Презентация PowerPoint</vt:lpstr>
      <vt:lpstr>Современные морфометрические показатели  оз. Бело-Безводное </vt:lpstr>
      <vt:lpstr>Презентация PowerPoint</vt:lpstr>
      <vt:lpstr>Презентация PowerPoint</vt:lpstr>
      <vt:lpstr>Сравнительный  анализ стока воды и взвешенных наносов рек заповедника в период весеннего половодья</vt:lpstr>
      <vt:lpstr>      Цель проекта: Оценка  экологического состояния  и разработка подходов экореабилитации антропогенно  трансформированных внутренних водоемов Европейской части России (на примере  гидросистемы Раифского участка Волжско-Камского биосферного заповедника). Проект направлен на разработку программы оздоровления, основанной на комплексном подходе,  озера Бело-Безводное, позволяющей восстановить его экосистему и одновременно защитить от заиления все озера нижнего течения р. Сумка. </vt:lpstr>
      <vt:lpstr>Задачи: срок проекта:  март 2026 – июнь 2027 </vt:lpstr>
      <vt:lpstr>Результаты проекта </vt:lpstr>
      <vt:lpstr>Благодарим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44</cp:revision>
  <dcterms:created xsi:type="dcterms:W3CDTF">2025-09-18T12:32:32Z</dcterms:created>
  <dcterms:modified xsi:type="dcterms:W3CDTF">2025-12-13T21:38:27Z</dcterms:modified>
</cp:coreProperties>
</file>